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ebp" ContentType="image/webp"/>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notesMasterIdLst>
    <p:notesMasterId r:id="rId24"/>
  </p:notesMasterIdLst>
  <p:sldIdLst>
    <p:sldId id="356" r:id="rId5"/>
    <p:sldId id="351" r:id="rId6"/>
    <p:sldId id="257" r:id="rId7"/>
    <p:sldId id="357" r:id="rId8"/>
    <p:sldId id="284" r:id="rId9"/>
    <p:sldId id="285" r:id="rId10"/>
    <p:sldId id="354" r:id="rId11"/>
    <p:sldId id="344" r:id="rId12"/>
    <p:sldId id="347" r:id="rId13"/>
    <p:sldId id="359" r:id="rId14"/>
    <p:sldId id="360" r:id="rId15"/>
    <p:sldId id="361" r:id="rId16"/>
    <p:sldId id="362" r:id="rId17"/>
    <p:sldId id="363" r:id="rId18"/>
    <p:sldId id="364" r:id="rId19"/>
    <p:sldId id="365" r:id="rId20"/>
    <p:sldId id="366" r:id="rId21"/>
    <p:sldId id="367" r:id="rId22"/>
    <p:sldId id="3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55" autoAdjust="0"/>
    <p:restoredTop sz="94634" autoAdjust="0"/>
  </p:normalViewPr>
  <p:slideViewPr>
    <p:cSldViewPr snapToGrid="0">
      <p:cViewPr varScale="1">
        <p:scale>
          <a:sx n="77" d="100"/>
          <a:sy n="77" d="100"/>
        </p:scale>
        <p:origin x="634" y="58"/>
      </p:cViewPr>
      <p:guideLst>
        <p:guide pos="3840"/>
        <p:guide orient="horz" pos="2568"/>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3/16/2025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dirty="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E557C-9E66-43F1-9F87-179A985BA47D}" type="slidenum">
              <a:rPr lang="en-US" smtClean="0"/>
              <a:t>8</a:t>
            </a:fld>
            <a:endParaRPr lang="en-US" dirty="0"/>
          </a:p>
        </p:txBody>
      </p:sp>
    </p:spTree>
    <p:extLst>
      <p:ext uri="{BB962C8B-B14F-4D97-AF65-F5344CB8AC3E}">
        <p14:creationId xmlns:p14="http://schemas.microsoft.com/office/powerpoint/2010/main" val="1897312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dirty="0"/>
              <a:t>Click to edit Master subtitle style</a:t>
            </a:r>
          </a:p>
        </p:txBody>
      </p:sp>
    </p:spTree>
    <p:extLst>
      <p:ext uri="{BB962C8B-B14F-4D97-AF65-F5344CB8AC3E}">
        <p14:creationId xmlns:p14="http://schemas.microsoft.com/office/powerpoint/2010/main" val="172358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dirty="0"/>
              <a:t>Click icon to add picture</a:t>
            </a:r>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dirty="0"/>
              <a:t>Click icon to add picture</a:t>
            </a:r>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dirty="0"/>
              <a:t>Click icon to add picture</a:t>
            </a:r>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dirty="0"/>
              <a:t>Click icon to add picture</a:t>
            </a:r>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3/16/2025</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3/16/2025</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3/16/2025</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web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644236" y="0"/>
            <a:ext cx="10900064" cy="2057400"/>
          </a:xfrm>
        </p:spPr>
        <p:txBody>
          <a:bodyPr anchor="b">
            <a:normAutofit/>
          </a:bodyPr>
          <a:lstStyle/>
          <a:p>
            <a:endParaRPr lang="en-US" sz="6000" dirty="0"/>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805295" y="1766455"/>
            <a:ext cx="10650682" cy="3803073"/>
          </a:xfrm>
        </p:spPr>
        <p:txBody>
          <a:bodyPr/>
          <a:lstStyle/>
          <a:p>
            <a:r>
              <a:rPr lang="en-US" dirty="0"/>
              <a:t>      </a:t>
            </a:r>
          </a:p>
        </p:txBody>
      </p:sp>
      <p:pic>
        <p:nvPicPr>
          <p:cNvPr id="2" name="Picture 1">
            <a:extLst>
              <a:ext uri="{FF2B5EF4-FFF2-40B4-BE49-F238E27FC236}">
                <a16:creationId xmlns:a16="http://schemas.microsoft.com/office/drawing/2014/main" id="{59FB45E8-C2C1-AD91-1108-72CCB8481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36" y="1"/>
            <a:ext cx="10900064" cy="2057400"/>
          </a:xfrm>
          <a:prstGeom prst="rect">
            <a:avLst/>
          </a:prstGeom>
        </p:spPr>
      </p:pic>
      <p:sp>
        <p:nvSpPr>
          <p:cNvPr id="7" name="TextBox 6">
            <a:extLst>
              <a:ext uri="{FF2B5EF4-FFF2-40B4-BE49-F238E27FC236}">
                <a16:creationId xmlns:a16="http://schemas.microsoft.com/office/drawing/2014/main" id="{613448E0-6CC0-8089-19AC-5EBAF3A6A86D}"/>
              </a:ext>
            </a:extLst>
          </p:cNvPr>
          <p:cNvSpPr txBox="1"/>
          <p:nvPr/>
        </p:nvSpPr>
        <p:spPr>
          <a:xfrm>
            <a:off x="1049482" y="2118801"/>
            <a:ext cx="9819409" cy="1692771"/>
          </a:xfrm>
          <a:prstGeom prst="rect">
            <a:avLst/>
          </a:prstGeom>
          <a:noFill/>
        </p:spPr>
        <p:txBody>
          <a:bodyPr wrap="square" rtlCol="0">
            <a:spAutoFit/>
          </a:bodyPr>
          <a:lstStyle/>
          <a:p>
            <a:r>
              <a:rPr lang="en-IN" sz="2400" dirty="0"/>
              <a:t>                A Real Time Field Based Research Major Project</a:t>
            </a:r>
          </a:p>
          <a:p>
            <a:r>
              <a:rPr lang="en-IN" sz="2400" dirty="0"/>
              <a:t>                                                      On</a:t>
            </a:r>
          </a:p>
          <a:p>
            <a:pPr algn="ctr"/>
            <a:r>
              <a:rPr lang="en-IN" sz="2800" b="1" dirty="0"/>
              <a:t>Accuracy-Adaptive Spintronic Adder For Image               Processing Applications                  </a:t>
            </a:r>
          </a:p>
        </p:txBody>
      </p:sp>
      <p:sp>
        <p:nvSpPr>
          <p:cNvPr id="9" name="TextBox 8">
            <a:extLst>
              <a:ext uri="{FF2B5EF4-FFF2-40B4-BE49-F238E27FC236}">
                <a16:creationId xmlns:a16="http://schemas.microsoft.com/office/drawing/2014/main" id="{F3D86208-9DEA-406F-C061-684886A84DF9}"/>
              </a:ext>
            </a:extLst>
          </p:cNvPr>
          <p:cNvSpPr txBox="1"/>
          <p:nvPr/>
        </p:nvSpPr>
        <p:spPr>
          <a:xfrm>
            <a:off x="1598469" y="4031671"/>
            <a:ext cx="10676659" cy="1785104"/>
          </a:xfrm>
          <a:prstGeom prst="rect">
            <a:avLst/>
          </a:prstGeom>
          <a:noFill/>
        </p:spPr>
        <p:txBody>
          <a:bodyPr wrap="square" rtlCol="0">
            <a:spAutoFit/>
          </a:bodyPr>
          <a:lstStyle/>
          <a:p>
            <a:r>
              <a:rPr lang="en-IN" sz="2000" b="1" dirty="0">
                <a:solidFill>
                  <a:schemeClr val="tx1">
                    <a:lumMod val="75000"/>
                  </a:schemeClr>
                </a:solidFill>
                <a:latin typeface="Times New Roman" panose="02020603050405020304" pitchFamily="18" charset="0"/>
                <a:cs typeface="Times New Roman" panose="02020603050405020304" pitchFamily="18" charset="0"/>
              </a:rPr>
              <a:t>Project Guide:                                                      Submitted by:</a:t>
            </a:r>
          </a:p>
          <a:p>
            <a:r>
              <a:rPr lang="en-IN" sz="1800" dirty="0">
                <a:solidFill>
                  <a:schemeClr val="tx1">
                    <a:lumMod val="75000"/>
                  </a:schemeClr>
                </a:solidFill>
                <a:latin typeface="Times New Roman" panose="02020603050405020304" pitchFamily="18" charset="0"/>
                <a:cs typeface="Times New Roman" panose="02020603050405020304" pitchFamily="18" charset="0"/>
              </a:rPr>
              <a:t> Mr. D Narasimha                                                           E. John Moses               22W95A0405</a:t>
            </a:r>
          </a:p>
          <a:p>
            <a:r>
              <a:rPr lang="en-IN" sz="1800" dirty="0">
                <a:solidFill>
                  <a:schemeClr val="tx1">
                    <a:lumMod val="75000"/>
                  </a:schemeClr>
                </a:solidFill>
                <a:latin typeface="Times New Roman" panose="02020603050405020304" pitchFamily="18" charset="0"/>
                <a:cs typeface="Times New Roman" panose="02020603050405020304" pitchFamily="18" charset="0"/>
              </a:rPr>
              <a:t> Assistant Professor                                                        G. Nikhil Goud              21W91A0434                      </a:t>
            </a:r>
          </a:p>
          <a:p>
            <a:r>
              <a:rPr lang="en-IN" sz="1800" dirty="0">
                <a:solidFill>
                  <a:schemeClr val="tx1">
                    <a:lumMod val="75000"/>
                  </a:schemeClr>
                </a:solidFill>
                <a:latin typeface="Times New Roman" panose="02020603050405020304" pitchFamily="18" charset="0"/>
                <a:cs typeface="Times New Roman" panose="02020603050405020304" pitchFamily="18" charset="0"/>
              </a:rPr>
              <a:t> Department of ECE                                                       D. Abhinaya                  22W95A0404      </a:t>
            </a:r>
          </a:p>
          <a:p>
            <a:r>
              <a:rPr lang="en-IN" sz="1800" dirty="0">
                <a:solidFill>
                  <a:schemeClr val="tx1">
                    <a:lumMod val="75000"/>
                  </a:schemeClr>
                </a:solidFill>
                <a:latin typeface="Times New Roman" panose="02020603050405020304" pitchFamily="18" charset="0"/>
                <a:cs typeface="Times New Roman" panose="02020603050405020304" pitchFamily="18" charset="0"/>
              </a:rPr>
              <a:t> MRIET                                                                           B. Sai Rahul Yadav       21W91A0412</a:t>
            </a:r>
          </a:p>
          <a:p>
            <a:endParaRPr lang="en-IN" dirty="0"/>
          </a:p>
        </p:txBody>
      </p:sp>
    </p:spTree>
    <p:extLst>
      <p:ext uri="{BB962C8B-B14F-4D97-AF65-F5344CB8AC3E}">
        <p14:creationId xmlns:p14="http://schemas.microsoft.com/office/powerpoint/2010/main" val="345109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38D9BC2-A290-3F85-084A-413EAAAE2C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39825" y="1184080"/>
            <a:ext cx="9912350" cy="4489839"/>
          </a:xfrm>
          <a:noFill/>
        </p:spPr>
      </p:pic>
    </p:spTree>
    <p:extLst>
      <p:ext uri="{BB962C8B-B14F-4D97-AF65-F5344CB8AC3E}">
        <p14:creationId xmlns:p14="http://schemas.microsoft.com/office/powerpoint/2010/main" val="1215458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F79516-856A-BD64-B64A-45867A6783FA}"/>
              </a:ext>
            </a:extLst>
          </p:cNvPr>
          <p:cNvSpPr>
            <a:spLocks noGrp="1"/>
          </p:cNvSpPr>
          <p:nvPr>
            <p:ph idx="1"/>
          </p:nvPr>
        </p:nvSpPr>
        <p:spPr>
          <a:xfrm>
            <a:off x="1018309" y="1721982"/>
            <a:ext cx="9912096" cy="4377482"/>
          </a:xfrm>
        </p:spPr>
        <p:txBody>
          <a:bodyPr>
            <a:normAutofit lnSpcReduction="10000"/>
          </a:bodyPr>
          <a:lstStyle/>
          <a:p>
            <a:pPr marL="0" indent="0">
              <a:lnSpc>
                <a:spcPct val="160000"/>
              </a:lnSpc>
              <a:buNone/>
            </a:pPr>
            <a:r>
              <a:rPr lang="en-US" altLang="en-US" dirty="0">
                <a:latin typeface="Times New Roman" panose="02020603050405020304" pitchFamily="18" charset="0"/>
                <a:cs typeface="Times New Roman" panose="02020603050405020304" pitchFamily="18" charset="0"/>
              </a:rPr>
              <a:t>1. Our design to extend the S-AMFA and SS-AMFA to work in either “accurate” or “approximate” mode based on a control signal (CS). </a:t>
            </a:r>
          </a:p>
          <a:p>
            <a:pPr marL="0" indent="0">
              <a:lnSpc>
                <a:spcPct val="160000"/>
              </a:lnSpc>
              <a:buNone/>
            </a:pPr>
            <a:r>
              <a:rPr lang="en-US" altLang="en-US" dirty="0">
                <a:latin typeface="Times New Roman" panose="02020603050405020304" pitchFamily="18" charset="0"/>
                <a:cs typeface="Times New Roman" panose="02020603050405020304" pitchFamily="18" charset="0"/>
              </a:rPr>
              <a:t>2. This accuracy-adaptive magnetic adder [called adaptive AMFA (A-AMFA)] works in approximate mode if the most significant input bits are “1,” meaning that lower order bits do not carry many important data. </a:t>
            </a:r>
          </a:p>
          <a:p>
            <a:pPr marL="0" indent="0">
              <a:lnSpc>
                <a:spcPct val="160000"/>
              </a:lnSpc>
              <a:buNone/>
            </a:pPr>
            <a:r>
              <a:rPr lang="en-US" altLang="en-US" dirty="0">
                <a:latin typeface="Times New Roman" panose="02020603050405020304" pitchFamily="18" charset="0"/>
                <a:cs typeface="Times New Roman" panose="02020603050405020304" pitchFamily="18" charset="0"/>
              </a:rPr>
              <a:t>3. A-AMFA deactivates the control signal whenever both most significant bits (MSBs) are “1.” </a:t>
            </a:r>
          </a:p>
          <a:p>
            <a:pPr marL="0" indent="0">
              <a:lnSpc>
                <a:spcPct val="160000"/>
              </a:lnSpc>
              <a:buNone/>
            </a:pPr>
            <a:r>
              <a:rPr lang="en-US" altLang="en-US" dirty="0">
                <a:latin typeface="Times New Roman" panose="02020603050405020304" pitchFamily="18" charset="0"/>
                <a:cs typeface="Times New Roman" panose="02020603050405020304" pitchFamily="18" charset="0"/>
              </a:rPr>
              <a:t>4. When any MSBs are “0,” the intermediate bits become important, and the adaptive full-adder functions accurately for the intermediate bits as well.</a:t>
            </a:r>
          </a:p>
          <a:p>
            <a:pPr marL="0" indent="0">
              <a:lnSpc>
                <a:spcPct val="160000"/>
              </a:lnSpc>
              <a:buNone/>
            </a:pPr>
            <a:endParaRPr lang="en-IN" dirty="0"/>
          </a:p>
        </p:txBody>
      </p:sp>
      <p:sp>
        <p:nvSpPr>
          <p:cNvPr id="4" name="TextBox 3">
            <a:extLst>
              <a:ext uri="{FF2B5EF4-FFF2-40B4-BE49-F238E27FC236}">
                <a16:creationId xmlns:a16="http://schemas.microsoft.com/office/drawing/2014/main" id="{6849DDA5-ADC5-F5AF-A2CD-8C2E4BB88306}"/>
              </a:ext>
            </a:extLst>
          </p:cNvPr>
          <p:cNvSpPr txBox="1"/>
          <p:nvPr/>
        </p:nvSpPr>
        <p:spPr>
          <a:xfrm>
            <a:off x="1018309" y="1049482"/>
            <a:ext cx="9419567"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Proposed Accuracy-Adaptive AFMA:</a:t>
            </a:r>
          </a:p>
        </p:txBody>
      </p:sp>
    </p:spTree>
    <p:extLst>
      <p:ext uri="{BB962C8B-B14F-4D97-AF65-F5344CB8AC3E}">
        <p14:creationId xmlns:p14="http://schemas.microsoft.com/office/powerpoint/2010/main" val="90746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320BDEE-FE22-13B7-2318-7B946FAE1E6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356264" y="1589808"/>
            <a:ext cx="5465618" cy="3480956"/>
          </a:xfrm>
          <a:noFill/>
        </p:spPr>
      </p:pic>
    </p:spTree>
    <p:extLst>
      <p:ext uri="{BB962C8B-B14F-4D97-AF65-F5344CB8AC3E}">
        <p14:creationId xmlns:p14="http://schemas.microsoft.com/office/powerpoint/2010/main" val="281838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3522A-1A21-3E27-95FD-602DE65E5C30}"/>
              </a:ext>
            </a:extLst>
          </p:cNvPr>
          <p:cNvSpPr>
            <a:spLocks noGrp="1"/>
          </p:cNvSpPr>
          <p:nvPr>
            <p:ph type="title"/>
          </p:nvPr>
        </p:nvSpPr>
        <p:spPr>
          <a:xfrm>
            <a:off x="629688" y="837905"/>
            <a:ext cx="10113645" cy="743682"/>
          </a:xfrm>
        </p:spPr>
        <p:txBody>
          <a:bodyPr/>
          <a:lstStyle/>
          <a:p>
            <a:r>
              <a:rPr lang="en-IN" sz="4000" b="1" dirty="0">
                <a:latin typeface="Times New Roman" panose="02020603050405020304" pitchFamily="18" charset="0"/>
                <a:cs typeface="Times New Roman" panose="02020603050405020304" pitchFamily="18" charset="0"/>
              </a:rPr>
              <a:t>ADVANTAGES:</a:t>
            </a:r>
          </a:p>
        </p:txBody>
      </p:sp>
      <p:sp>
        <p:nvSpPr>
          <p:cNvPr id="4" name="Text Placeholder 3">
            <a:extLst>
              <a:ext uri="{FF2B5EF4-FFF2-40B4-BE49-F238E27FC236}">
                <a16:creationId xmlns:a16="http://schemas.microsoft.com/office/drawing/2014/main" id="{D5CDEE1B-3071-96DD-3B3A-9A4E42B18C4B}"/>
              </a:ext>
            </a:extLst>
          </p:cNvPr>
          <p:cNvSpPr>
            <a:spLocks noGrp="1"/>
          </p:cNvSpPr>
          <p:nvPr>
            <p:ph type="body" sz="half" idx="2"/>
          </p:nvPr>
        </p:nvSpPr>
        <p:spPr>
          <a:xfrm>
            <a:off x="744369" y="1810164"/>
            <a:ext cx="10113264" cy="1956012"/>
          </a:xfrm>
        </p:spPr>
        <p:txBody>
          <a:bodyPr>
            <a:normAutofit/>
          </a:bodyPr>
          <a:lstStyle/>
          <a:p>
            <a:pPr eaLnBrk="1" hangingPunct="1">
              <a:lnSpc>
                <a:spcPct val="170000"/>
              </a:lnSpc>
            </a:pPr>
            <a:r>
              <a:rPr lang="en-US" altLang="en-US" sz="2000" dirty="0">
                <a:latin typeface="Times New Roman" panose="02020603050405020304" pitchFamily="18" charset="0"/>
                <a:cs typeface="Times New Roman" panose="02020603050405020304" pitchFamily="18" charset="0"/>
              </a:rPr>
              <a:t>1. Delay is less</a:t>
            </a:r>
          </a:p>
          <a:p>
            <a:pPr eaLnBrk="1" hangingPunct="1">
              <a:lnSpc>
                <a:spcPct val="170000"/>
              </a:lnSpc>
            </a:pPr>
            <a:r>
              <a:rPr lang="en-US" altLang="en-US" sz="2000" dirty="0">
                <a:latin typeface="Times New Roman" panose="02020603050405020304" pitchFamily="18" charset="0"/>
                <a:cs typeface="Times New Roman" panose="02020603050405020304" pitchFamily="18" charset="0"/>
              </a:rPr>
              <a:t>2. Performance is more</a:t>
            </a:r>
          </a:p>
          <a:p>
            <a:endParaRPr lang="en-IN" sz="2000" dirty="0"/>
          </a:p>
        </p:txBody>
      </p:sp>
      <p:pic>
        <p:nvPicPr>
          <p:cNvPr id="5" name="Picture 4">
            <a:extLst>
              <a:ext uri="{FF2B5EF4-FFF2-40B4-BE49-F238E27FC236}">
                <a16:creationId xmlns:a16="http://schemas.microsoft.com/office/drawing/2014/main" id="{BA159B59-6C2D-03EB-1272-B1DB3A1715D9}"/>
              </a:ext>
            </a:extLst>
          </p:cNvPr>
          <p:cNvPicPr>
            <a:picLocks noChangeAspect="1"/>
          </p:cNvPicPr>
          <p:nvPr/>
        </p:nvPicPr>
        <p:blipFill>
          <a:blip r:embed="rId2"/>
          <a:stretch>
            <a:fillRect/>
          </a:stretch>
        </p:blipFill>
        <p:spPr>
          <a:xfrm>
            <a:off x="5377070" y="634114"/>
            <a:ext cx="6185242" cy="5627641"/>
          </a:xfrm>
          <a:prstGeom prst="rect">
            <a:avLst/>
          </a:prstGeom>
        </p:spPr>
      </p:pic>
    </p:spTree>
    <p:extLst>
      <p:ext uri="{BB962C8B-B14F-4D97-AF65-F5344CB8AC3E}">
        <p14:creationId xmlns:p14="http://schemas.microsoft.com/office/powerpoint/2010/main" val="3238648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8478BD-A293-609F-76E2-B62721AC897D}"/>
              </a:ext>
            </a:extLst>
          </p:cNvPr>
          <p:cNvSpPr>
            <a:spLocks noGrp="1"/>
          </p:cNvSpPr>
          <p:nvPr>
            <p:ph type="title"/>
          </p:nvPr>
        </p:nvSpPr>
        <p:spPr>
          <a:xfrm>
            <a:off x="619298" y="1216383"/>
            <a:ext cx="10058400" cy="587584"/>
          </a:xfrm>
        </p:spPr>
        <p:txBody>
          <a:bodyPr>
            <a:noAutofit/>
          </a:bodyPr>
          <a:lstStyle/>
          <a:p>
            <a:r>
              <a:rPr lang="en-IN" sz="4000" b="1" dirty="0">
                <a:latin typeface="Times New Roman" panose="02020603050405020304" pitchFamily="18" charset="0"/>
                <a:cs typeface="Times New Roman" panose="02020603050405020304" pitchFamily="18" charset="0"/>
              </a:rPr>
              <a:t>APPLICATIONS:</a:t>
            </a:r>
          </a:p>
        </p:txBody>
      </p:sp>
      <p:sp>
        <p:nvSpPr>
          <p:cNvPr id="10" name="TextBox 9">
            <a:extLst>
              <a:ext uri="{FF2B5EF4-FFF2-40B4-BE49-F238E27FC236}">
                <a16:creationId xmlns:a16="http://schemas.microsoft.com/office/drawing/2014/main" id="{7826BF60-7471-7550-7AE2-253CDF8560F8}"/>
              </a:ext>
            </a:extLst>
          </p:cNvPr>
          <p:cNvSpPr txBox="1"/>
          <p:nvPr/>
        </p:nvSpPr>
        <p:spPr>
          <a:xfrm>
            <a:off x="619298" y="2140527"/>
            <a:ext cx="8649393" cy="960328"/>
          </a:xfrm>
          <a:prstGeom prst="rect">
            <a:avLst/>
          </a:prstGeom>
          <a:noFill/>
        </p:spPr>
        <p:txBody>
          <a:bodyPr wrap="square" rtlCol="0">
            <a:spAutoFit/>
          </a:bodyPr>
          <a:lstStyle/>
          <a:p>
            <a:pPr marL="342900" indent="-342900" eaLnBrk="1" hangingPunct="1">
              <a:lnSpc>
                <a:spcPct val="150000"/>
              </a:lnSpc>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DSP Application</a:t>
            </a:r>
          </a:p>
          <a:p>
            <a:pPr marL="342900" indent="-342900" eaLnBrk="1" hangingPunct="1">
              <a:lnSpc>
                <a:spcPct val="150000"/>
              </a:lnSpc>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Image processing application</a:t>
            </a:r>
            <a:endParaRPr lang="en-US" alt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9447022-BAAA-8045-FF53-5F050877CF83}"/>
              </a:ext>
            </a:extLst>
          </p:cNvPr>
          <p:cNvPicPr>
            <a:picLocks noChangeAspect="1"/>
          </p:cNvPicPr>
          <p:nvPr/>
        </p:nvPicPr>
        <p:blipFill>
          <a:blip r:embed="rId2"/>
          <a:stretch>
            <a:fillRect/>
          </a:stretch>
        </p:blipFill>
        <p:spPr>
          <a:xfrm>
            <a:off x="6207666" y="636104"/>
            <a:ext cx="5365036" cy="5585791"/>
          </a:xfrm>
          <a:prstGeom prst="rect">
            <a:avLst/>
          </a:prstGeom>
        </p:spPr>
      </p:pic>
    </p:spTree>
    <p:extLst>
      <p:ext uri="{BB962C8B-B14F-4D97-AF65-F5344CB8AC3E}">
        <p14:creationId xmlns:p14="http://schemas.microsoft.com/office/powerpoint/2010/main" val="3568758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2BDF-A6AC-B6C8-E034-ED195E15A3C2}"/>
              </a:ext>
            </a:extLst>
          </p:cNvPr>
          <p:cNvSpPr>
            <a:spLocks noGrp="1"/>
          </p:cNvSpPr>
          <p:nvPr>
            <p:ph type="title"/>
          </p:nvPr>
        </p:nvSpPr>
        <p:spPr>
          <a:xfrm>
            <a:off x="0" y="561110"/>
            <a:ext cx="8831118" cy="1059872"/>
          </a:xfrm>
        </p:spPr>
        <p:txBody>
          <a:bodyPr>
            <a:noAutofit/>
          </a:bodyPr>
          <a:lstStyle/>
          <a:p>
            <a:r>
              <a:rPr lang="en-IN" sz="4000" b="1" dirty="0">
                <a:latin typeface="Times New Roman" panose="02020603050405020304" pitchFamily="18" charset="0"/>
                <a:cs typeface="Times New Roman" panose="02020603050405020304" pitchFamily="18" charset="0"/>
              </a:rPr>
              <a:t>SOFTWARE REQUIREMENTS:</a:t>
            </a:r>
          </a:p>
        </p:txBody>
      </p:sp>
      <p:sp>
        <p:nvSpPr>
          <p:cNvPr id="4" name="TextBox 3">
            <a:extLst>
              <a:ext uri="{FF2B5EF4-FFF2-40B4-BE49-F238E27FC236}">
                <a16:creationId xmlns:a16="http://schemas.microsoft.com/office/drawing/2014/main" id="{ECD62195-F868-5033-1522-D2F5FFFE4388}"/>
              </a:ext>
            </a:extLst>
          </p:cNvPr>
          <p:cNvSpPr txBox="1"/>
          <p:nvPr/>
        </p:nvSpPr>
        <p:spPr>
          <a:xfrm>
            <a:off x="789710" y="1787236"/>
            <a:ext cx="3990109" cy="579967"/>
          </a:xfrm>
          <a:prstGeom prst="rect">
            <a:avLst/>
          </a:prstGeom>
          <a:noFill/>
        </p:spPr>
        <p:txBody>
          <a:bodyPr wrap="square" rtlCol="0">
            <a:spAutoFit/>
          </a:bodyPr>
          <a:lstStyle/>
          <a:p>
            <a:pPr marL="342900" indent="-342900" eaLnBrk="1" hangingPunct="1">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Xilinx 14.7</a:t>
            </a:r>
          </a:p>
        </p:txBody>
      </p:sp>
      <p:sp>
        <p:nvSpPr>
          <p:cNvPr id="5" name="TextBox 4">
            <a:extLst>
              <a:ext uri="{FF2B5EF4-FFF2-40B4-BE49-F238E27FC236}">
                <a16:creationId xmlns:a16="http://schemas.microsoft.com/office/drawing/2014/main" id="{42E9308E-12FB-4995-23C3-9738B07FEC09}"/>
              </a:ext>
            </a:extLst>
          </p:cNvPr>
          <p:cNvSpPr txBox="1"/>
          <p:nvPr/>
        </p:nvSpPr>
        <p:spPr>
          <a:xfrm>
            <a:off x="789710" y="2832078"/>
            <a:ext cx="8239989" cy="2185214"/>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PROGRAMMIMG:</a:t>
            </a:r>
          </a:p>
          <a:p>
            <a:endParaRPr lang="en-IN" sz="2000" b="1"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Verilog HDL</a:t>
            </a:r>
          </a:p>
          <a:p>
            <a:endParaRPr lang="en-IN" sz="4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F549315-36EB-45B5-C9F9-80B8CAD10943}"/>
              </a:ext>
            </a:extLst>
          </p:cNvPr>
          <p:cNvPicPr>
            <a:picLocks noChangeAspect="1"/>
          </p:cNvPicPr>
          <p:nvPr/>
        </p:nvPicPr>
        <p:blipFill>
          <a:blip r:embed="rId2"/>
          <a:stretch>
            <a:fillRect/>
          </a:stretch>
        </p:blipFill>
        <p:spPr>
          <a:xfrm>
            <a:off x="6219929" y="1613403"/>
            <a:ext cx="4870215" cy="3631193"/>
          </a:xfrm>
          <a:prstGeom prst="rect">
            <a:avLst/>
          </a:prstGeom>
        </p:spPr>
      </p:pic>
    </p:spTree>
    <p:extLst>
      <p:ext uri="{BB962C8B-B14F-4D97-AF65-F5344CB8AC3E}">
        <p14:creationId xmlns:p14="http://schemas.microsoft.com/office/powerpoint/2010/main" val="328620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A83C51-0667-EF7A-1C38-35FC61EA8C3A}"/>
              </a:ext>
            </a:extLst>
          </p:cNvPr>
          <p:cNvSpPr>
            <a:spLocks noGrp="1"/>
          </p:cNvSpPr>
          <p:nvPr>
            <p:ph type="title"/>
          </p:nvPr>
        </p:nvSpPr>
        <p:spPr>
          <a:xfrm>
            <a:off x="629689" y="433716"/>
            <a:ext cx="6830984" cy="1292750"/>
          </a:xfrm>
        </p:spPr>
        <p:txBody>
          <a:bodyPr>
            <a:normAutofit/>
          </a:bodyPr>
          <a:lstStyle/>
          <a:p>
            <a:r>
              <a:rPr lang="en-IN" sz="4000" b="1" dirty="0">
                <a:latin typeface="Times New Roman" panose="02020603050405020304" pitchFamily="18" charset="0"/>
                <a:cs typeface="Times New Roman" panose="02020603050405020304" pitchFamily="18" charset="0"/>
              </a:rPr>
              <a:t>TYPICAL DESIGN FLOW:</a:t>
            </a:r>
          </a:p>
        </p:txBody>
      </p:sp>
      <p:pic>
        <p:nvPicPr>
          <p:cNvPr id="1026" name="Picture 9">
            <a:extLst>
              <a:ext uri="{FF2B5EF4-FFF2-40B4-BE49-F238E27FC236}">
                <a16:creationId xmlns:a16="http://schemas.microsoft.com/office/drawing/2014/main" id="{94017FB2-61AA-12B9-0FE4-66D4657C2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271" y="1423554"/>
            <a:ext cx="5416838" cy="4675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4579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B81DBA-D723-7F86-09F1-40594D285ACB}"/>
              </a:ext>
            </a:extLst>
          </p:cNvPr>
          <p:cNvSpPr>
            <a:spLocks noGrp="1"/>
          </p:cNvSpPr>
          <p:nvPr>
            <p:ph type="title"/>
          </p:nvPr>
        </p:nvSpPr>
        <p:spPr>
          <a:xfrm>
            <a:off x="619297" y="662843"/>
            <a:ext cx="10113645" cy="743682"/>
          </a:xfrm>
        </p:spPr>
        <p:txBody>
          <a:bodyPr/>
          <a:lstStyle/>
          <a:p>
            <a:r>
              <a:rPr lang="en-IN" sz="4000" b="1" dirty="0">
                <a:latin typeface="Times New Roman" panose="02020603050405020304" pitchFamily="18" charset="0"/>
                <a:cs typeface="Times New Roman" panose="02020603050405020304" pitchFamily="18" charset="0"/>
              </a:rPr>
              <a:t>SIMULATION RESULT OF ADDER:</a:t>
            </a:r>
          </a:p>
        </p:txBody>
      </p:sp>
      <p:pic>
        <p:nvPicPr>
          <p:cNvPr id="2050" name="Picture 2">
            <a:extLst>
              <a:ext uri="{FF2B5EF4-FFF2-40B4-BE49-F238E27FC236}">
                <a16:creationId xmlns:a16="http://schemas.microsoft.com/office/drawing/2014/main" id="{091D99FD-DD1E-8930-C990-93E239C1C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745" y="1724891"/>
            <a:ext cx="10318173" cy="4083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967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EFFFD1-88D9-D9DE-0A92-0ED4DC3D3576}"/>
              </a:ext>
            </a:extLst>
          </p:cNvPr>
          <p:cNvSpPr>
            <a:spLocks noGrp="1"/>
          </p:cNvSpPr>
          <p:nvPr>
            <p:ph idx="1"/>
          </p:nvPr>
        </p:nvSpPr>
        <p:spPr>
          <a:xfrm>
            <a:off x="702426" y="1793166"/>
            <a:ext cx="6602835" cy="3760891"/>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Accuracy-adaptive spintronic adders offer a promising solution for low-power and high-speed image processing applications. With their ability to adapt to varying accuracy requirements, they can provide significant improvements in power consumption and processing speed. Further research and development can unlock their full potential and enable widespread adoption in various fields.</a:t>
            </a:r>
            <a:endParaRPr lang="en-IN"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52E82952-3591-CAB5-E617-509F6C8C6502}"/>
              </a:ext>
            </a:extLst>
          </p:cNvPr>
          <p:cNvSpPr>
            <a:spLocks noGrp="1"/>
          </p:cNvSpPr>
          <p:nvPr>
            <p:ph type="title"/>
          </p:nvPr>
        </p:nvSpPr>
        <p:spPr>
          <a:xfrm>
            <a:off x="629689" y="620753"/>
            <a:ext cx="10058400" cy="1289304"/>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p>
        </p:txBody>
      </p:sp>
      <p:pic>
        <p:nvPicPr>
          <p:cNvPr id="5" name="Picture 4">
            <a:extLst>
              <a:ext uri="{FF2B5EF4-FFF2-40B4-BE49-F238E27FC236}">
                <a16:creationId xmlns:a16="http://schemas.microsoft.com/office/drawing/2014/main" id="{AB8D341B-1D93-BD94-8D06-2DE6F644D7B0}"/>
              </a:ext>
            </a:extLst>
          </p:cNvPr>
          <p:cNvPicPr>
            <a:picLocks noChangeAspect="1"/>
          </p:cNvPicPr>
          <p:nvPr/>
        </p:nvPicPr>
        <p:blipFill>
          <a:blip r:embed="rId2"/>
          <a:stretch>
            <a:fillRect/>
          </a:stretch>
        </p:blipFill>
        <p:spPr>
          <a:xfrm>
            <a:off x="7305261" y="620753"/>
            <a:ext cx="4294343" cy="5616494"/>
          </a:xfrm>
          <a:prstGeom prst="rect">
            <a:avLst/>
          </a:prstGeom>
        </p:spPr>
      </p:pic>
    </p:spTree>
    <p:extLst>
      <p:ext uri="{BB962C8B-B14F-4D97-AF65-F5344CB8AC3E}">
        <p14:creationId xmlns:p14="http://schemas.microsoft.com/office/powerpoint/2010/main" val="1524767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1EDB-C465-8BBE-3DF2-97484F738242}"/>
              </a:ext>
            </a:extLst>
          </p:cNvPr>
          <p:cNvSpPr>
            <a:spLocks noGrp="1"/>
          </p:cNvSpPr>
          <p:nvPr>
            <p:ph type="ctrTitle"/>
          </p:nvPr>
        </p:nvSpPr>
        <p:spPr>
          <a:xfrm>
            <a:off x="1066800" y="166670"/>
            <a:ext cx="10058400" cy="3566160"/>
          </a:xfrm>
        </p:spPr>
        <p:txBody>
          <a:bodyPr/>
          <a:lstStyle/>
          <a:p>
            <a:r>
              <a:rPr lang="en-IN" dirty="0"/>
              <a:t>      THANK YOU</a:t>
            </a:r>
          </a:p>
        </p:txBody>
      </p:sp>
    </p:spTree>
    <p:extLst>
      <p:ext uri="{BB962C8B-B14F-4D97-AF65-F5344CB8AC3E}">
        <p14:creationId xmlns:p14="http://schemas.microsoft.com/office/powerpoint/2010/main" val="1574013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91F52C-47D7-432A-87D0-D88597D07D07}"/>
              </a:ext>
            </a:extLst>
          </p:cNvPr>
          <p:cNvSpPr>
            <a:spLocks noGrp="1"/>
          </p:cNvSpPr>
          <p:nvPr>
            <p:ph type="title"/>
          </p:nvPr>
        </p:nvSpPr>
        <p:spPr>
          <a:xfrm>
            <a:off x="1097280" y="942871"/>
            <a:ext cx="10058400" cy="1289304"/>
          </a:xfrm>
        </p:spPr>
        <p:txBody>
          <a:bodyPr>
            <a:normAutofit/>
          </a:bodyPr>
          <a:lstStyle/>
          <a:p>
            <a:r>
              <a:rPr lang="en-IN" sz="4000" b="1" dirty="0">
                <a:solidFill>
                  <a:schemeClr val="tx1">
                    <a:lumMod val="50000"/>
                  </a:schemeClr>
                </a:solidFill>
                <a:latin typeface="Times New Roman" panose="02020603050405020304" pitchFamily="18" charset="0"/>
                <a:cs typeface="Times New Roman" panose="02020603050405020304" pitchFamily="18" charset="0"/>
              </a:rPr>
              <a:t>Abstract:</a:t>
            </a:r>
            <a:endParaRPr lang="en-US" sz="4000" dirty="0"/>
          </a:p>
        </p:txBody>
      </p:sp>
      <p:sp>
        <p:nvSpPr>
          <p:cNvPr id="2" name="Content Placeholder 1">
            <a:extLst>
              <a:ext uri="{FF2B5EF4-FFF2-40B4-BE49-F238E27FC236}">
                <a16:creationId xmlns:a16="http://schemas.microsoft.com/office/drawing/2014/main" id="{1517D772-EB16-4FBD-9504-365672A1530A}"/>
              </a:ext>
            </a:extLst>
          </p:cNvPr>
          <p:cNvSpPr>
            <a:spLocks noGrp="1"/>
          </p:cNvSpPr>
          <p:nvPr>
            <p:ph idx="1"/>
          </p:nvPr>
        </p:nvSpPr>
        <p:spPr>
          <a:xfrm>
            <a:off x="1036320" y="2015835"/>
            <a:ext cx="10058400" cy="3293609"/>
          </a:xfrm>
        </p:spPr>
        <p:txBody>
          <a:bodyPr>
            <a:normAutofit/>
          </a:bodyPr>
          <a:lstStyle/>
          <a:p>
            <a:pPr marL="201168" lvl="1" indent="0">
              <a:lnSpc>
                <a:spcPct val="150000"/>
              </a:lnSpc>
              <a:buNone/>
            </a:pPr>
            <a:r>
              <a:rPr lang="en-US" sz="1600" dirty="0"/>
              <a:t> </a:t>
            </a:r>
            <a:r>
              <a:rPr lang="en-US" dirty="0">
                <a:latin typeface="Times New Roman" panose="02020603050405020304" pitchFamily="18" charset="0"/>
                <a:cs typeface="Times New Roman" panose="02020603050405020304" pitchFamily="18" charset="0"/>
              </a:rPr>
              <a:t>A new computing paradigm known as approximate computing (AC) have evolved lately, and it may trade off precision for power, area, and latency in applications like as image processing. Due to MTJ cells' near-zero current leakage, these breakthroughs in AC may be furthered. Their non-volatility of MTJs means that an MTJ-based circuit may be entirely off throughout idle cycles either losing data or requiring additional components. MTJ-based approximation full-adder circuits were suggested and tested in this work.          Thereafter, the suggested one-bit accuracy-adaptive adder circuits were expanded to an eight-bit precision-adaptive adder. </a:t>
            </a:r>
          </a:p>
        </p:txBody>
      </p:sp>
    </p:spTree>
    <p:extLst>
      <p:ext uri="{BB962C8B-B14F-4D97-AF65-F5344CB8AC3E}">
        <p14:creationId xmlns:p14="http://schemas.microsoft.com/office/powerpoint/2010/main" val="2323782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a:xfrm>
            <a:off x="635000" y="748175"/>
            <a:ext cx="4886854" cy="800070"/>
          </a:xfrm>
        </p:spPr>
        <p:txBody>
          <a:bodyPr>
            <a:normAutofit/>
          </a:bodyPr>
          <a:lstStyle/>
          <a:p>
            <a:r>
              <a:rPr lang="en-US" sz="4000" b="1" dirty="0">
                <a:solidFill>
                  <a:schemeClr val="tx1"/>
                </a:solidFill>
              </a:rPr>
              <a:t>INTRODUCTION:</a:t>
            </a:r>
          </a:p>
        </p:txBody>
      </p:sp>
      <p:sp>
        <p:nvSpPr>
          <p:cNvPr id="17" name="Content Placeholder 16">
            <a:extLst>
              <a:ext uri="{FF2B5EF4-FFF2-40B4-BE49-F238E27FC236}">
                <a16:creationId xmlns:a16="http://schemas.microsoft.com/office/drawing/2014/main" id="{8E7591AD-81F4-2E45-AE36-F4DA40C19031}"/>
              </a:ext>
            </a:extLst>
          </p:cNvPr>
          <p:cNvSpPr>
            <a:spLocks noGrp="1"/>
          </p:cNvSpPr>
          <p:nvPr>
            <p:ph sz="half" idx="2"/>
          </p:nvPr>
        </p:nvSpPr>
        <p:spPr>
          <a:xfrm>
            <a:off x="5274492" y="748175"/>
            <a:ext cx="5981171" cy="5590250"/>
          </a:xfrm>
        </p:spPr>
        <p:txBody>
          <a:bodyPr/>
          <a:lstStyle/>
          <a:p>
            <a:pPr marL="0" indent="0">
              <a:lnSpc>
                <a:spcPts val="2000"/>
              </a:lnSpc>
              <a:buNone/>
            </a:pPr>
            <a:endParaRPr lang="en-US" dirty="0"/>
          </a:p>
          <a:p>
            <a:endParaRPr lang="en-US" dirty="0"/>
          </a:p>
        </p:txBody>
      </p:sp>
      <p:sp>
        <p:nvSpPr>
          <p:cNvPr id="5" name="TextBox 4">
            <a:extLst>
              <a:ext uri="{FF2B5EF4-FFF2-40B4-BE49-F238E27FC236}">
                <a16:creationId xmlns:a16="http://schemas.microsoft.com/office/drawing/2014/main" id="{BAE0200C-D490-E408-65F4-C53E9E6ECBC3}"/>
              </a:ext>
            </a:extLst>
          </p:cNvPr>
          <p:cNvSpPr txBox="1"/>
          <p:nvPr/>
        </p:nvSpPr>
        <p:spPr>
          <a:xfrm>
            <a:off x="1174173" y="1963882"/>
            <a:ext cx="9933709" cy="2862322"/>
          </a:xfrm>
          <a:prstGeom prst="rect">
            <a:avLst/>
          </a:prstGeom>
          <a:noFill/>
        </p:spPr>
        <p:txBody>
          <a:bodyPr wrap="square" rtlCol="0">
            <a:spAutoFit/>
          </a:bodyPr>
          <a:lstStyle/>
          <a:p>
            <a:pPr marL="285750" indent="-285750" algn="just" eaLnBrk="1" fontAlgn="auto" hangingPunct="1">
              <a:lnSpc>
                <a:spcPct val="150000"/>
              </a:lnSpc>
              <a:spcAft>
                <a:spcPts val="0"/>
              </a:spcAft>
              <a:buFont typeface="Arial" panose="020B0604020202020204" pitchFamily="34" charset="0"/>
              <a:buChar char="•"/>
              <a:defRPr/>
            </a:pPr>
            <a:r>
              <a:rPr lang="en-US" dirty="0"/>
              <a:t> </a:t>
            </a:r>
            <a:r>
              <a:rPr lang="en-US" dirty="0">
                <a:latin typeface="Times New Roman" panose="02020603050405020304" pitchFamily="18" charset="0"/>
                <a:cs typeface="Times New Roman" panose="02020603050405020304" pitchFamily="18" charset="0"/>
              </a:rPr>
              <a:t>Approximate computing is a computation technique which returns a possibly inaccurate result rather than a guaranteed accurate result, and can be used for applications where an approximate result is sufficient for its purpose</a:t>
            </a:r>
          </a:p>
          <a:p>
            <a:pPr marL="285750" indent="-285750" algn="just" eaLnBrk="1" fontAlgn="auto" hangingPunct="1">
              <a:lnSpc>
                <a:spcPct val="150000"/>
              </a:lnSpc>
              <a:spcAft>
                <a:spcPts val="0"/>
              </a:spcAft>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Energy minimization is one of the main design requirements in almost any electronic systems</a:t>
            </a:r>
          </a:p>
          <a:p>
            <a:pPr marL="285750" indent="-285750" algn="just" eaLnBrk="1" fontAlgn="auto" hangingPunct="1">
              <a:lnSpc>
                <a:spcPct val="150000"/>
              </a:lnSpc>
              <a:spcAft>
                <a:spcPts val="0"/>
              </a:spcAft>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Digital signal processing (DSP) blocks are key components of these portable devices for realizing various multimedia applications.</a:t>
            </a:r>
          </a:p>
          <a:p>
            <a:pPr algn="r" eaLnBrk="1" fontAlgn="auto" hangingPunct="1">
              <a:spcAft>
                <a:spcPts val="0"/>
              </a:spcAft>
              <a:defRPr/>
            </a:pPr>
            <a:endParaRPr lang="en-US" dirty="0"/>
          </a:p>
        </p:txBody>
      </p:sp>
    </p:spTree>
    <p:extLst>
      <p:ext uri="{BB962C8B-B14F-4D97-AF65-F5344CB8AC3E}">
        <p14:creationId xmlns:p14="http://schemas.microsoft.com/office/powerpoint/2010/main" val="2276898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C5E55-E744-C70B-717C-D72C345DA2AB}"/>
              </a:ext>
            </a:extLst>
          </p:cNvPr>
          <p:cNvSpPr>
            <a:spLocks noGrp="1"/>
          </p:cNvSpPr>
          <p:nvPr>
            <p:ph idx="1"/>
          </p:nvPr>
        </p:nvSpPr>
        <p:spPr>
          <a:xfrm>
            <a:off x="1097280" y="1969811"/>
            <a:ext cx="6883842" cy="3760891"/>
          </a:xfrm>
        </p:spPr>
        <p:txBody>
          <a:bodyPr>
            <a:normAutofit fontScale="85000" lnSpcReduction="10000"/>
          </a:bodyPr>
          <a:lstStyle/>
          <a:p>
            <a:pPr algn="just">
              <a:lnSpc>
                <a:spcPct val="150000"/>
              </a:lnSpc>
              <a:buClr>
                <a:srgbClr val="191919"/>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Approximate computing (AC) is a recently emerged computing paradigm that can trade in accuracy for power, area, and delay in accuracy-insensitive applications, such as image processing.</a:t>
            </a:r>
          </a:p>
          <a:p>
            <a:pPr algn="just">
              <a:lnSpc>
                <a:spcPct val="150000"/>
              </a:lnSpc>
              <a:buClr>
                <a:srgbClr val="191919"/>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Two novel MTJ-based approximate full-adder circuits are proposed and evaluated. </a:t>
            </a:r>
          </a:p>
          <a:p>
            <a:pPr algn="just">
              <a:lnSpc>
                <a:spcPct val="150000"/>
              </a:lnSpc>
              <a:buClr>
                <a:srgbClr val="191919"/>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The proposed 1 bit adder circuits are then extended to an 8 bit accuracy-adaptive adder that dynamically adjusts the level of accuracy as needed.</a:t>
            </a:r>
          </a:p>
          <a:p>
            <a:pPr algn="just">
              <a:lnSpc>
                <a:spcPct val="150000"/>
              </a:lnSpc>
              <a:buClr>
                <a:srgbClr val="191919"/>
              </a:buClr>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When compared to its conventional accurate counterparts.</a:t>
            </a:r>
          </a:p>
          <a:p>
            <a:pPr marL="0" indent="0">
              <a:buNone/>
            </a:pPr>
            <a:endParaRPr lang="en-IN" dirty="0"/>
          </a:p>
        </p:txBody>
      </p:sp>
      <p:sp>
        <p:nvSpPr>
          <p:cNvPr id="3" name="Title 2">
            <a:extLst>
              <a:ext uri="{FF2B5EF4-FFF2-40B4-BE49-F238E27FC236}">
                <a16:creationId xmlns:a16="http://schemas.microsoft.com/office/drawing/2014/main" id="{D3664BFB-561A-F02B-BAB7-AD8F02962DDA}"/>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AIM:</a:t>
            </a:r>
          </a:p>
        </p:txBody>
      </p:sp>
      <p:pic>
        <p:nvPicPr>
          <p:cNvPr id="5" name="Picture 4">
            <a:extLst>
              <a:ext uri="{FF2B5EF4-FFF2-40B4-BE49-F238E27FC236}">
                <a16:creationId xmlns:a16="http://schemas.microsoft.com/office/drawing/2014/main" id="{4A653A28-181A-C5C2-B0EC-A309C1AD5510}"/>
              </a:ext>
            </a:extLst>
          </p:cNvPr>
          <p:cNvPicPr>
            <a:picLocks noChangeAspect="1"/>
          </p:cNvPicPr>
          <p:nvPr/>
        </p:nvPicPr>
        <p:blipFill>
          <a:blip r:embed="rId2"/>
          <a:stretch>
            <a:fillRect/>
          </a:stretch>
        </p:blipFill>
        <p:spPr>
          <a:xfrm>
            <a:off x="8299174" y="646044"/>
            <a:ext cx="3260035" cy="5565914"/>
          </a:xfrm>
          <a:prstGeom prst="rect">
            <a:avLst/>
          </a:prstGeom>
        </p:spPr>
      </p:pic>
    </p:spTree>
    <p:extLst>
      <p:ext uri="{BB962C8B-B14F-4D97-AF65-F5344CB8AC3E}">
        <p14:creationId xmlns:p14="http://schemas.microsoft.com/office/powerpoint/2010/main" val="348336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OBJECTIVE:</a:t>
            </a:r>
          </a:p>
        </p:txBody>
      </p:sp>
      <p:sp>
        <p:nvSpPr>
          <p:cNvPr id="12" name="Content Placeholder 11">
            <a:extLst>
              <a:ext uri="{FF2B5EF4-FFF2-40B4-BE49-F238E27FC236}">
                <a16:creationId xmlns:a16="http://schemas.microsoft.com/office/drawing/2014/main" id="{2A09EEBC-5E2C-D240-A5D6-6952B8392E49}"/>
              </a:ext>
            </a:extLst>
          </p:cNvPr>
          <p:cNvSpPr>
            <a:spLocks noGrp="1"/>
          </p:cNvSpPr>
          <p:nvPr>
            <p:ph sz="half" idx="2"/>
          </p:nvPr>
        </p:nvSpPr>
        <p:spPr>
          <a:xfrm>
            <a:off x="1097280" y="2281657"/>
            <a:ext cx="10010602" cy="3633471"/>
          </a:xfrm>
        </p:spPr>
        <p:txBody>
          <a:bodyPr/>
          <a:lstStyle/>
          <a:p>
            <a:pPr>
              <a:lnSpc>
                <a:spcPct val="150000"/>
              </a:lnSpc>
            </a:pPr>
            <a:r>
              <a:rPr lang="en-US" sz="1800" dirty="0"/>
              <a:t>1</a:t>
            </a:r>
            <a:r>
              <a:rPr lang="en-US" dirty="0"/>
              <a:t>. </a:t>
            </a:r>
            <a:r>
              <a:rPr lang="en-US" sz="1800" dirty="0">
                <a:latin typeface="Times New Roman" panose="02020603050405020304" pitchFamily="18" charset="0"/>
                <a:cs typeface="Times New Roman" panose="02020603050405020304" pitchFamily="18" charset="0"/>
              </a:rPr>
              <a:t>Introduce accuracy-adaptive spintronic adders. </a:t>
            </a:r>
          </a:p>
          <a:p>
            <a:pPr>
              <a:lnSpc>
                <a:spcPct val="150000"/>
              </a:lnSpc>
            </a:pPr>
            <a:r>
              <a:rPr lang="en-US" sz="1800" dirty="0">
                <a:latin typeface="Times New Roman" panose="02020603050405020304" pitchFamily="18" charset="0"/>
                <a:cs typeface="Times New Roman" panose="02020603050405020304" pitchFamily="18" charset="0"/>
              </a:rPr>
              <a:t>2. Explain architecture and operation.</a:t>
            </a:r>
          </a:p>
          <a:p>
            <a:pPr>
              <a:lnSpc>
                <a:spcPct val="150000"/>
              </a:lnSpc>
            </a:pPr>
            <a:r>
              <a:rPr lang="en-US" sz="1800" dirty="0">
                <a:latin typeface="Times New Roman" panose="02020603050405020304" pitchFamily="18" charset="0"/>
                <a:cs typeface="Times New Roman" panose="02020603050405020304" pitchFamily="18" charset="0"/>
              </a:rPr>
              <a:t>3. Discuss benefits in image processing.</a:t>
            </a:r>
          </a:p>
          <a:p>
            <a:pPr>
              <a:lnSpc>
                <a:spcPct val="150000"/>
              </a:lnSpc>
            </a:pPr>
            <a:r>
              <a:rPr lang="en-US" sz="1800" dirty="0">
                <a:latin typeface="Times New Roman" panose="02020603050405020304" pitchFamily="18" charset="0"/>
                <a:cs typeface="Times New Roman" panose="02020603050405020304" pitchFamily="18" charset="0"/>
              </a:rPr>
              <a:t>4. Highlight challenges and future directions.</a:t>
            </a:r>
          </a:p>
        </p:txBody>
      </p:sp>
      <p:pic>
        <p:nvPicPr>
          <p:cNvPr id="3" name="Picture 2">
            <a:extLst>
              <a:ext uri="{FF2B5EF4-FFF2-40B4-BE49-F238E27FC236}">
                <a16:creationId xmlns:a16="http://schemas.microsoft.com/office/drawing/2014/main" id="{444048AD-AB11-61ED-3F74-BA40D598591B}"/>
              </a:ext>
            </a:extLst>
          </p:cNvPr>
          <p:cNvPicPr>
            <a:picLocks noChangeAspect="1"/>
          </p:cNvPicPr>
          <p:nvPr/>
        </p:nvPicPr>
        <p:blipFill>
          <a:blip r:embed="rId2"/>
          <a:stretch>
            <a:fillRect/>
          </a:stretch>
        </p:blipFill>
        <p:spPr>
          <a:xfrm>
            <a:off x="5824330" y="665922"/>
            <a:ext cx="5740987" cy="5526156"/>
          </a:xfrm>
          <a:prstGeom prst="rect">
            <a:avLst/>
          </a:prstGeom>
        </p:spPr>
      </p:pic>
    </p:spTree>
    <p:extLst>
      <p:ext uri="{BB962C8B-B14F-4D97-AF65-F5344CB8AC3E}">
        <p14:creationId xmlns:p14="http://schemas.microsoft.com/office/powerpoint/2010/main" val="1255359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normAutofit/>
          </a:bodyPr>
          <a:lstStyle/>
          <a:p>
            <a:r>
              <a:rPr lang="en-US" sz="4000" b="1" dirty="0">
                <a:latin typeface="Times New Roman" panose="02020603050405020304" pitchFamily="18" charset="0"/>
                <a:cs typeface="Times New Roman" panose="02020603050405020304" pitchFamily="18" charset="0"/>
              </a:rPr>
              <a:t>SCOPE:</a:t>
            </a:r>
          </a:p>
        </p:txBody>
      </p:sp>
      <p:sp>
        <p:nvSpPr>
          <p:cNvPr id="6" name="TextBox 5">
            <a:extLst>
              <a:ext uri="{FF2B5EF4-FFF2-40B4-BE49-F238E27FC236}">
                <a16:creationId xmlns:a16="http://schemas.microsoft.com/office/drawing/2014/main" id="{5F3DC36A-73B8-2482-68A3-385781C11E11}"/>
              </a:ext>
            </a:extLst>
          </p:cNvPr>
          <p:cNvSpPr txBox="1"/>
          <p:nvPr/>
        </p:nvSpPr>
        <p:spPr>
          <a:xfrm>
            <a:off x="1097280" y="2057400"/>
            <a:ext cx="9725891" cy="2345322"/>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1. Integration with emerging technologies.</a:t>
            </a:r>
          </a:p>
          <a:p>
            <a:pPr>
              <a:lnSpc>
                <a:spcPct val="150000"/>
              </a:lnSpc>
            </a:pPr>
            <a:r>
              <a:rPr lang="en-US" sz="2000" dirty="0">
                <a:latin typeface="Times New Roman" panose="02020603050405020304" pitchFamily="18" charset="0"/>
                <a:cs typeface="Times New Roman" panose="02020603050405020304" pitchFamily="18" charset="0"/>
              </a:rPr>
              <a:t>2. Advanced image processing applications.</a:t>
            </a:r>
          </a:p>
          <a:p>
            <a:pPr>
              <a:lnSpc>
                <a:spcPct val="150000"/>
              </a:lnSpc>
            </a:pPr>
            <a:r>
              <a:rPr lang="en-US" sz="2000" dirty="0">
                <a:latin typeface="Times New Roman" panose="02020603050405020304" pitchFamily="18" charset="0"/>
                <a:cs typeface="Times New Roman" panose="02020603050405020304" pitchFamily="18" charset="0"/>
              </a:rPr>
              <a:t>3. Low-power consumption designs.</a:t>
            </a:r>
          </a:p>
          <a:p>
            <a:pPr>
              <a:lnSpc>
                <a:spcPct val="150000"/>
              </a:lnSpc>
            </a:pPr>
            <a:r>
              <a:rPr lang="en-US" sz="2000" dirty="0">
                <a:latin typeface="Times New Roman" panose="02020603050405020304" pitchFamily="18" charset="0"/>
                <a:cs typeface="Times New Roman" panose="02020603050405020304" pitchFamily="18" charset="0"/>
              </a:rPr>
              <a:t>4. Scalability and reliability improvements.</a:t>
            </a:r>
          </a:p>
          <a:p>
            <a:pPr>
              <a:lnSpc>
                <a:spcPct val="150000"/>
              </a:lnSpc>
            </a:pPr>
            <a:r>
              <a:rPr lang="en-US" sz="2000" dirty="0">
                <a:latin typeface="Times New Roman" panose="02020603050405020304" pitchFamily="18" charset="0"/>
                <a:cs typeface="Times New Roman" panose="02020603050405020304" pitchFamily="18" charset="0"/>
              </a:rPr>
              <a:t>5. Neuromorphic computing applications.</a:t>
            </a:r>
            <a:endParaRPr lang="en-IN"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A3EFC72-D311-F47E-0E62-9780E55E0481}"/>
              </a:ext>
            </a:extLst>
          </p:cNvPr>
          <p:cNvPicPr>
            <a:picLocks noChangeAspect="1"/>
          </p:cNvPicPr>
          <p:nvPr/>
        </p:nvPicPr>
        <p:blipFill>
          <a:blip r:embed="rId2"/>
          <a:stretch>
            <a:fillRect/>
          </a:stretch>
        </p:blipFill>
        <p:spPr>
          <a:xfrm>
            <a:off x="5734878" y="655982"/>
            <a:ext cx="5836163" cy="5565914"/>
          </a:xfrm>
          <a:prstGeom prst="rect">
            <a:avLst/>
          </a:prstGeom>
        </p:spPr>
      </p:pic>
    </p:spTree>
    <p:extLst>
      <p:ext uri="{BB962C8B-B14F-4D97-AF65-F5344CB8AC3E}">
        <p14:creationId xmlns:p14="http://schemas.microsoft.com/office/powerpoint/2010/main" val="1640389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633846" y="662316"/>
            <a:ext cx="10293235" cy="1289304"/>
          </a:xfrm>
        </p:spPr>
        <p:txBody>
          <a:bodyPr>
            <a:normAutofit/>
          </a:bodyPr>
          <a:lstStyle/>
          <a:p>
            <a:r>
              <a:rPr lang="en-US" sz="4000" b="1"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789709" y="1704109"/>
            <a:ext cx="10365971" cy="4212059"/>
          </a:xfrm>
        </p:spPr>
        <p:txBody>
          <a:bodyPr/>
          <a:lstStyle/>
          <a:p>
            <a:pPr marL="457200" indent="-457200" eaLnBrk="1" fontAlgn="auto" hangingPunct="1">
              <a:lnSpc>
                <a:spcPct val="150000"/>
              </a:lnSpc>
              <a:spcAft>
                <a:spcPts val="0"/>
              </a:spcAft>
              <a:buFont typeface="+mj-lt"/>
              <a:buAutoNum type="arabicPeriod"/>
              <a:defRPr/>
            </a:pPr>
            <a:r>
              <a:rPr lang="en-US" sz="2000" dirty="0">
                <a:latin typeface="Times New Roman" panose="02020603050405020304" pitchFamily="18" charset="0"/>
                <a:cs typeface="Times New Roman" panose="02020603050405020304" pitchFamily="18" charset="0"/>
              </a:rPr>
              <a:t>The main idea of an error-correction-based approach is shown in Figure 1. The scheme starts with an approximate adder, where the carry chain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is shortened by using separated sub-adders with truncated carry-in.</a:t>
            </a:r>
          </a:p>
          <a:p>
            <a:pPr marL="457200" indent="-457200" eaLnBrk="1" fontAlgn="auto" hangingPunct="1">
              <a:lnSpc>
                <a:spcPct val="150000"/>
              </a:lnSpc>
              <a:spcAft>
                <a:spcPts val="0"/>
              </a:spcAft>
              <a:buFont typeface="+mj-lt"/>
              <a:buAutoNum type="arabicPeriod"/>
              <a:defRPr/>
            </a:pPr>
            <a:r>
              <a:rPr lang="en-US" sz="2000" dirty="0">
                <a:latin typeface="Times New Roman" panose="02020603050405020304" pitchFamily="18" charset="0"/>
                <a:cs typeface="Times New Roman" panose="02020603050405020304" pitchFamily="18" charset="0"/>
              </a:rPr>
              <a:t> In order to reduce the truncation error, the bit-width in some sub-adders contains redundancy.</a:t>
            </a:r>
          </a:p>
          <a:p>
            <a:pPr marL="457200" indent="-457200" eaLnBrk="1" fontAlgn="auto" hangingPunct="1">
              <a:lnSpc>
                <a:spcPct val="150000"/>
              </a:lnSpc>
              <a:spcAft>
                <a:spcPts val="0"/>
              </a:spcAft>
              <a:buFont typeface="+mj-lt"/>
              <a:buAutoNum type="arabicPeriod"/>
              <a:defRPr/>
            </a:pPr>
            <a:r>
              <a:rPr lang="en-US" sz="2000" dirty="0">
                <a:latin typeface="Times New Roman" panose="02020603050405020304" pitchFamily="18" charset="0"/>
                <a:cs typeface="Times New Roman" panose="02020603050405020304" pitchFamily="18" charset="0"/>
              </a:rPr>
              <a:t> As such, the configuration progression always starts with small accuracy improvements. The redundancy and error detection/correction incur large area overhead.</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Since the error correction circuits are usually pipelined, an accurate computation may take multiple clock cycles and could stall entire </a:t>
            </a:r>
            <a:r>
              <a:rPr lang="en-US" sz="2000" dirty="0" err="1">
                <a:latin typeface="Times New Roman" panose="02020603050405020304" pitchFamily="18" charset="0"/>
                <a:cs typeface="Times New Roman" panose="02020603050405020304" pitchFamily="18" charset="0"/>
              </a:rPr>
              <a:t>datapath</a:t>
            </a:r>
            <a:r>
              <a:rPr lang="en-US" sz="2000" dirty="0">
                <a:latin typeface="Times New Roman" panose="02020603050405020304" pitchFamily="18" charset="0"/>
                <a:cs typeface="Times New Roman" panose="02020603050405020304" pitchFamily="18" charset="0"/>
              </a:rPr>
              <a:t>, depending on the addend values.</a:t>
            </a:r>
          </a:p>
          <a:p>
            <a:pPr marL="0" indent="0">
              <a:buNone/>
            </a:pPr>
            <a:endParaRPr lang="en-US" dirty="0"/>
          </a:p>
        </p:txBody>
      </p:sp>
    </p:spTree>
    <p:extLst>
      <p:ext uri="{BB962C8B-B14F-4D97-AF65-F5344CB8AC3E}">
        <p14:creationId xmlns:p14="http://schemas.microsoft.com/office/powerpoint/2010/main" val="2951688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E9F2-C620-4FC8-8F0A-A41F3E18EE1C}"/>
              </a:ext>
            </a:extLst>
          </p:cNvPr>
          <p:cNvSpPr>
            <a:spLocks noGrp="1"/>
          </p:cNvSpPr>
          <p:nvPr>
            <p:ph type="title"/>
          </p:nvPr>
        </p:nvSpPr>
        <p:spPr>
          <a:xfrm>
            <a:off x="1124576" y="942871"/>
            <a:ext cx="10031104" cy="1289304"/>
          </a:xfrm>
        </p:spPr>
        <p:txBody>
          <a:bodyPr>
            <a:normAutofit/>
          </a:bodyPr>
          <a:lstStyle/>
          <a:p>
            <a:r>
              <a:rPr lang="en-US" sz="4000" b="1" dirty="0">
                <a:latin typeface="Times New Roman" panose="02020603050405020304" pitchFamily="18" charset="0"/>
                <a:cs typeface="Times New Roman" panose="02020603050405020304" pitchFamily="18" charset="0"/>
              </a:rPr>
              <a:t>DISADVANTAGES:</a:t>
            </a:r>
          </a:p>
        </p:txBody>
      </p:sp>
      <p:sp>
        <p:nvSpPr>
          <p:cNvPr id="20" name="Content Placeholder 19">
            <a:extLst>
              <a:ext uri="{FF2B5EF4-FFF2-40B4-BE49-F238E27FC236}">
                <a16:creationId xmlns:a16="http://schemas.microsoft.com/office/drawing/2014/main" id="{FE413555-90DA-4F8E-95CF-45718528F423}"/>
              </a:ext>
            </a:extLst>
          </p:cNvPr>
          <p:cNvSpPr>
            <a:spLocks noGrp="1"/>
          </p:cNvSpPr>
          <p:nvPr>
            <p:ph idx="1"/>
          </p:nvPr>
        </p:nvSpPr>
        <p:spPr>
          <a:xfrm>
            <a:off x="1124576" y="1994981"/>
            <a:ext cx="3665633" cy="3760891"/>
          </a:xfrm>
          <a:solidFill>
            <a:schemeClr val="bg1"/>
          </a:solidFill>
        </p:spPr>
        <p:txBody>
          <a:bodyPr/>
          <a:lstStyle/>
          <a:p>
            <a:pPr eaLnBrk="1" hangingPunct="1">
              <a:lnSpc>
                <a:spcPct val="150000"/>
              </a:lnSpc>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1.Delay is more.</a:t>
            </a:r>
          </a:p>
          <a:p>
            <a:pPr eaLnBrk="1" hangingPunct="1">
              <a:lnSpc>
                <a:spcPct val="150000"/>
              </a:lnSpc>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2.Performance is less.</a:t>
            </a:r>
          </a:p>
          <a:p>
            <a:endParaRPr lang="en-US" dirty="0"/>
          </a:p>
        </p:txBody>
      </p:sp>
      <p:pic>
        <p:nvPicPr>
          <p:cNvPr id="4" name="Picture 3">
            <a:extLst>
              <a:ext uri="{FF2B5EF4-FFF2-40B4-BE49-F238E27FC236}">
                <a16:creationId xmlns:a16="http://schemas.microsoft.com/office/drawing/2014/main" id="{782D37C2-5B54-808C-7D5F-C4FEB8B58AC9}"/>
              </a:ext>
            </a:extLst>
          </p:cNvPr>
          <p:cNvPicPr>
            <a:picLocks noChangeAspect="1"/>
          </p:cNvPicPr>
          <p:nvPr/>
        </p:nvPicPr>
        <p:blipFill>
          <a:blip r:embed="rId3"/>
          <a:stretch>
            <a:fillRect/>
          </a:stretch>
        </p:blipFill>
        <p:spPr>
          <a:xfrm>
            <a:off x="6261652" y="646043"/>
            <a:ext cx="5307496" cy="5575853"/>
          </a:xfrm>
          <a:prstGeom prst="rect">
            <a:avLst/>
          </a:prstGeom>
        </p:spPr>
      </p:pic>
    </p:spTree>
    <p:extLst>
      <p:ext uri="{BB962C8B-B14F-4D97-AF65-F5344CB8AC3E}">
        <p14:creationId xmlns:p14="http://schemas.microsoft.com/office/powerpoint/2010/main" val="3494493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83E3FCE-6935-4BA6-1256-5A57A2E6AE07}"/>
              </a:ext>
            </a:extLst>
          </p:cNvPr>
          <p:cNvSpPr>
            <a:spLocks noGrp="1"/>
          </p:cNvSpPr>
          <p:nvPr>
            <p:ph type="body" sz="half" idx="2"/>
          </p:nvPr>
        </p:nvSpPr>
        <p:spPr>
          <a:xfrm>
            <a:off x="712815" y="859925"/>
            <a:ext cx="10113264" cy="609600"/>
          </a:xfrm>
        </p:spPr>
        <p:txBody>
          <a:bodyPr>
            <a:normAutofit/>
          </a:bodyPr>
          <a:lstStyle/>
          <a:p>
            <a:r>
              <a:rPr lang="en-IN" sz="4000" b="1" dirty="0">
                <a:latin typeface="Times New Roman" panose="02020603050405020304" pitchFamily="18" charset="0"/>
                <a:cs typeface="Times New Roman" panose="02020603050405020304" pitchFamily="18" charset="0"/>
              </a:rPr>
              <a:t>PROPOSED SYSTEM:</a:t>
            </a:r>
          </a:p>
        </p:txBody>
      </p:sp>
      <p:sp>
        <p:nvSpPr>
          <p:cNvPr id="8" name="TextBox 7">
            <a:extLst>
              <a:ext uri="{FF2B5EF4-FFF2-40B4-BE49-F238E27FC236}">
                <a16:creationId xmlns:a16="http://schemas.microsoft.com/office/drawing/2014/main" id="{E3393BE7-747E-B177-E3C3-32D24D42B88B}"/>
              </a:ext>
            </a:extLst>
          </p:cNvPr>
          <p:cNvSpPr txBox="1"/>
          <p:nvPr/>
        </p:nvSpPr>
        <p:spPr>
          <a:xfrm>
            <a:off x="712815" y="1558637"/>
            <a:ext cx="10255827" cy="5647700"/>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Proposed Sequential AMFA:</a:t>
            </a:r>
          </a:p>
          <a:p>
            <a:pPr marL="342900" indent="-342900">
              <a:lnSpc>
                <a:spcPct val="150000"/>
              </a:lnSpc>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Two or more inputs of the adder [labeled </a:t>
            </a:r>
            <a:r>
              <a:rPr lang="en-US" altLang="en-US" sz="2000" i="1" dirty="0">
                <a:latin typeface="Times New Roman" panose="02020603050405020304" pitchFamily="18" charset="0"/>
                <a:cs typeface="Times New Roman" panose="02020603050405020304" pitchFamily="18" charset="0"/>
              </a:rPr>
              <a:t>A, B, </a:t>
            </a:r>
            <a:r>
              <a:rPr lang="en-US" altLang="en-US" sz="2000" dirty="0">
                <a:latin typeface="Times New Roman" panose="02020603050405020304" pitchFamily="18" charset="0"/>
                <a:cs typeface="Times New Roman" panose="02020603050405020304" pitchFamily="18" charset="0"/>
              </a:rPr>
              <a:t>and </a:t>
            </a:r>
            <a:r>
              <a:rPr lang="en-US" altLang="en-US" sz="2000" i="1" dirty="0">
                <a:latin typeface="Times New Roman" panose="02020603050405020304" pitchFamily="18" charset="0"/>
                <a:cs typeface="Times New Roman" panose="02020603050405020304" pitchFamily="18" charset="0"/>
              </a:rPr>
              <a:t>Ci at logic value, “1” puts MTJs of the </a:t>
            </a:r>
            <a:r>
              <a:rPr lang="en-US" altLang="en-US" sz="2000" dirty="0">
                <a:latin typeface="Times New Roman" panose="02020603050405020304" pitchFamily="18" charset="0"/>
                <a:cs typeface="Times New Roman" panose="02020603050405020304" pitchFamily="18" charset="0"/>
              </a:rPr>
              <a:t>left and right branches in the anti-parallel and parallel modes, respectively. </a:t>
            </a:r>
          </a:p>
          <a:p>
            <a:pPr marL="342900" indent="-342900">
              <a:lnSpc>
                <a:spcPct val="150000"/>
              </a:lnSpc>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As the circuit goes into the evaluation phase (i.e., </a:t>
            </a:r>
            <a:r>
              <a:rPr lang="en-US" altLang="en-US" sz="2000" dirty="0" err="1">
                <a:latin typeface="Times New Roman" panose="02020603050405020304" pitchFamily="18" charset="0"/>
                <a:cs typeface="Times New Roman" panose="02020603050405020304" pitchFamily="18" charset="0"/>
              </a:rPr>
              <a:t>Clk</a:t>
            </a:r>
            <a:r>
              <a:rPr lang="en-US" altLang="en-US" sz="2000" dirty="0">
                <a:latin typeface="Times New Roman" panose="02020603050405020304" pitchFamily="18" charset="0"/>
                <a:cs typeface="Times New Roman" panose="02020603050405020304" pitchFamily="18" charset="0"/>
              </a:rPr>
              <a:t> goes to logic value “1”), the lower resistance of the right branch discharges the </a:t>
            </a:r>
            <a:r>
              <a:rPr lang="en-US" altLang="en-US" sz="2000" i="1" dirty="0">
                <a:latin typeface="Times New Roman" panose="02020603050405020304" pitchFamily="18" charset="0"/>
                <a:cs typeface="Times New Roman" panose="02020603050405020304" pitchFamily="18" charset="0"/>
              </a:rPr>
              <a:t>ASum node faster than the Cout node.</a:t>
            </a:r>
          </a:p>
          <a:p>
            <a:pPr marL="342900" indent="-342900">
              <a:lnSpc>
                <a:spcPct val="150000"/>
              </a:lnSpc>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When the </a:t>
            </a:r>
            <a:r>
              <a:rPr lang="en-US" altLang="en-US" sz="2000" i="1" dirty="0">
                <a:latin typeface="Times New Roman" panose="02020603050405020304" pitchFamily="18" charset="0"/>
                <a:cs typeface="Times New Roman" panose="02020603050405020304" pitchFamily="18" charset="0"/>
              </a:rPr>
              <a:t>Cout voltage reaches the threshold voltage of the </a:t>
            </a:r>
            <a:r>
              <a:rPr lang="en-US" altLang="en-US" sz="2000" dirty="0">
                <a:latin typeface="Times New Roman" panose="02020603050405020304" pitchFamily="18" charset="0"/>
                <a:cs typeface="Times New Roman" panose="02020603050405020304" pitchFamily="18" charset="0"/>
              </a:rPr>
              <a:t>MP1 transistor, it turns on the MP1 transistor and connects </a:t>
            </a:r>
            <a:r>
              <a:rPr lang="en-US" altLang="en-US" sz="2000" i="1" dirty="0">
                <a:latin typeface="Times New Roman" panose="02020603050405020304" pitchFamily="18" charset="0"/>
                <a:cs typeface="Times New Roman" panose="02020603050405020304" pitchFamily="18" charset="0"/>
              </a:rPr>
              <a:t>Cout to VDD, and the ASum net gets discharged to produce </a:t>
            </a:r>
            <a:r>
              <a:rPr lang="en-US" altLang="en-US" sz="2000" dirty="0">
                <a:latin typeface="Times New Roman" panose="02020603050405020304" pitchFamily="18" charset="0"/>
                <a:cs typeface="Times New Roman" panose="02020603050405020304" pitchFamily="18" charset="0"/>
              </a:rPr>
              <a:t>the logic value “0.”</a:t>
            </a:r>
          </a:p>
          <a:p>
            <a:pPr marL="342900" indent="-342900">
              <a:lnSpc>
                <a:spcPct val="150000"/>
              </a:lnSpc>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 In the case of having fewer than two inputs with the logic value “0,” the left MTJ branch shows a lower resistance and works faster to make </a:t>
            </a:r>
            <a:r>
              <a:rPr lang="en-US" altLang="en-US" sz="2000" i="1" dirty="0">
                <a:latin typeface="Times New Roman" panose="02020603050405020304" pitchFamily="18" charset="0"/>
                <a:cs typeface="Times New Roman" panose="02020603050405020304" pitchFamily="18" charset="0"/>
              </a:rPr>
              <a:t>ASum = “1” and Cout = “0.”</a:t>
            </a:r>
            <a:endParaRPr lang="en-US" altLang="en-US" sz="2000" dirty="0">
              <a:latin typeface="Times New Roman" panose="02020603050405020304" pitchFamily="18" charset="0"/>
              <a:cs typeface="Times New Roman" panose="02020603050405020304" pitchFamily="18" charset="0"/>
            </a:endParaRPr>
          </a:p>
          <a:p>
            <a:pPr>
              <a:lnSpc>
                <a:spcPct val="150000"/>
              </a:lnSpc>
            </a:pPr>
            <a:endParaRPr lang="en-US" altLang="en-US" i="1"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2217245"/>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DE7DE8-0743-4BE4-AE4C-DC7F07012C0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FB4A24C-CCE9-4740-BAFA-219F1C86C7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D056C4-A927-4BAC-8BD5-4F73ED8EFD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Copy version (1)</Template>
  <TotalTime>0</TotalTime>
  <Words>889</Words>
  <Application>Microsoft Office PowerPoint</Application>
  <PresentationFormat>Widescreen</PresentationFormat>
  <Paragraphs>66</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Times New Roman</vt:lpstr>
      <vt:lpstr>Wingdings</vt:lpstr>
      <vt:lpstr>RetrospectVTI</vt:lpstr>
      <vt:lpstr>PowerPoint Presentation</vt:lpstr>
      <vt:lpstr>Abstract:</vt:lpstr>
      <vt:lpstr>INTRODUCTION:</vt:lpstr>
      <vt:lpstr>AIM:</vt:lpstr>
      <vt:lpstr>OBJECTIVE:</vt:lpstr>
      <vt:lpstr>SCOPE:</vt:lpstr>
      <vt:lpstr>EXISTING SYSTEM:</vt:lpstr>
      <vt:lpstr>DISADVANTAGES:</vt:lpstr>
      <vt:lpstr>PowerPoint Presentation</vt:lpstr>
      <vt:lpstr>PowerPoint Presentation</vt:lpstr>
      <vt:lpstr>PowerPoint Presentation</vt:lpstr>
      <vt:lpstr>PowerPoint Presentation</vt:lpstr>
      <vt:lpstr>ADVANTAGES:</vt:lpstr>
      <vt:lpstr>APPLICATIONS:</vt:lpstr>
      <vt:lpstr>SOFTWARE REQUIREMENTS:</vt:lpstr>
      <vt:lpstr>TYPICAL DESIGN FLOW:</vt:lpstr>
      <vt:lpstr>SIMULATION RESULT OF ADDER:</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2020-09-22T16:52:13Z</dcterms:created>
  <dcterms:modified xsi:type="dcterms:W3CDTF">2025-03-16T13:22:37Z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